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7.xml" ContentType="application/vnd.openxmlformats-officedocument.presentationml.slide+xml"/>
  <Override PartName="/ppt/slides/slide34.xml" ContentType="application/vnd.openxmlformats-officedocument.presentationml.slide+xml"/>
  <Override PartName="/ppt/slides/slide36.xml" ContentType="application/vnd.openxmlformats-officedocument.presentationml.slide+xml"/>
  <Override PartName="/ppt/slides/slide32.xml" ContentType="application/vnd.openxmlformats-officedocument.presentationml.slide+xml"/>
  <Override PartName="/ppt/slides/slide19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0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8" r:id="rId29"/>
    <p:sldId id="291" r:id="rId30"/>
    <p:sldId id="292" r:id="rId31"/>
    <p:sldId id="293" r:id="rId32"/>
    <p:sldId id="320" r:id="rId33"/>
    <p:sldId id="295" r:id="rId34"/>
    <p:sldId id="296" r:id="rId35"/>
    <p:sldId id="298" r:id="rId36"/>
    <p:sldId id="299" r:id="rId37"/>
    <p:sldId id="301" r:id="rId38"/>
    <p:sldId id="302" r:id="rId39"/>
    <p:sldId id="303" r:id="rId40"/>
    <p:sldId id="305" r:id="rId41"/>
    <p:sldId id="307" r:id="rId42"/>
    <p:sldId id="308" r:id="rId43"/>
    <p:sldId id="310" r:id="rId44"/>
    <p:sldId id="311" r:id="rId45"/>
    <p:sldId id="312" r:id="rId46"/>
    <p:sldId id="313" r:id="rId47"/>
    <p:sldId id="315" r:id="rId4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38168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Shape 3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5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9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0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1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6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3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2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4E9F-7FC1-4D63-9884-A634E53BCE3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A9CDC-B972-4348-8D40-CA31073F9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rgbClr val="003366"/>
                </a:solidFill>
              </a:rPr>
              <a:t>The Production of X-Rays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Amy Crane, DVM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chemeClr val="lt2"/>
                </a:solidFill>
              </a:rPr>
              <a:t>Such as…….(deep breath)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act like waves when traveling through space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act like particles when interacting with matter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travel in straight lines.  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diverge from a point </a:t>
            </a:r>
            <a:r>
              <a:rPr lang="en" sz="2800" dirty="0" smtClean="0">
                <a:solidFill>
                  <a:srgbClr val="003366"/>
                </a:solidFill>
              </a:rPr>
              <a:t>source</a:t>
            </a:r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obey the inverse square law.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are not affected by magnetic fields.  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travel at the speed of light.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5416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2400" dirty="0">
                <a:solidFill>
                  <a:schemeClr val="tx1"/>
                </a:solidFill>
              </a:rPr>
              <a:t>Roentgen’s 12 laws of x-rays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en" sz="1600" dirty="0"/>
              <a:t>1.  Are highly penetrating invisible rays that are a form of electromagnetic</a:t>
            </a:r>
          </a:p>
          <a:p>
            <a:pPr marL="0" lvl="0" indent="0" rtl="0">
              <a:buNone/>
            </a:pPr>
            <a:r>
              <a:rPr lang="en" sz="1600" dirty="0"/>
              <a:t>      radiation</a:t>
            </a:r>
          </a:p>
          <a:p>
            <a:pPr lvl="0" rtl="0">
              <a:buNone/>
            </a:pPr>
            <a:r>
              <a:rPr lang="en" sz="1600" dirty="0"/>
              <a:t>2.  Are electrically neutral and therefore not affected by either electric or   </a:t>
            </a:r>
          </a:p>
          <a:p>
            <a:pPr lvl="0" rtl="0">
              <a:buNone/>
            </a:pPr>
            <a:r>
              <a:rPr lang="en" sz="1600" dirty="0"/>
              <a:t>     magnetic fields</a:t>
            </a:r>
          </a:p>
          <a:p>
            <a:pPr lvl="0" rtl="0">
              <a:buNone/>
            </a:pPr>
            <a:r>
              <a:rPr lang="en" sz="1600" dirty="0"/>
              <a:t>3.  Can be produced over a wide variety of energies and wavelengths</a:t>
            </a:r>
          </a:p>
          <a:p>
            <a:pPr lvl="0" rtl="0">
              <a:buNone/>
            </a:pPr>
            <a:r>
              <a:rPr lang="en" sz="1600" dirty="0"/>
              <a:t>4.  Release very small amounts of heat upon passing through matter</a:t>
            </a:r>
          </a:p>
          <a:p>
            <a:pPr lvl="0" rtl="0">
              <a:buNone/>
            </a:pPr>
            <a:r>
              <a:rPr lang="en" sz="1600" dirty="0"/>
              <a:t>5.  Travel in straight lines</a:t>
            </a:r>
          </a:p>
          <a:p>
            <a:pPr lvl="0" rtl="0">
              <a:buNone/>
            </a:pPr>
            <a:r>
              <a:rPr lang="en" sz="1600" dirty="0"/>
              <a:t>6.  Travel at the speed of light</a:t>
            </a:r>
          </a:p>
          <a:p>
            <a:pPr lvl="0" rtl="0">
              <a:buNone/>
            </a:pPr>
            <a:r>
              <a:rPr lang="en" sz="1600" dirty="0"/>
              <a:t>7.  Can ionize matter</a:t>
            </a:r>
          </a:p>
          <a:p>
            <a:pPr lvl="0" rtl="0">
              <a:buNone/>
            </a:pPr>
            <a:r>
              <a:rPr lang="en" sz="1600" dirty="0"/>
              <a:t>8.  Cause fluorescence of certain crystals</a:t>
            </a:r>
          </a:p>
          <a:p>
            <a:pPr lvl="0" rtl="0">
              <a:buNone/>
            </a:pPr>
            <a:r>
              <a:rPr lang="en" sz="1600" dirty="0"/>
              <a:t>9.  Cannot be focused by a lens</a:t>
            </a:r>
          </a:p>
          <a:p>
            <a:pPr lvl="0" rtl="0">
              <a:buNone/>
            </a:pPr>
            <a:r>
              <a:rPr lang="en" sz="1600" dirty="0"/>
              <a:t>10.  Affect </a:t>
            </a:r>
            <a:r>
              <a:rPr lang="en" sz="1600" dirty="0" smtClean="0"/>
              <a:t>photographic </a:t>
            </a:r>
            <a:r>
              <a:rPr lang="en" sz="1600" dirty="0"/>
              <a:t>film</a:t>
            </a:r>
          </a:p>
          <a:p>
            <a:pPr lvl="0" rtl="0">
              <a:buNone/>
            </a:pPr>
            <a:r>
              <a:rPr lang="en" sz="1600" dirty="0"/>
              <a:t>11.  Produce chemical and biological changes in matter through ionization and excitation</a:t>
            </a:r>
          </a:p>
          <a:p>
            <a:pPr>
              <a:buNone/>
            </a:pPr>
            <a:r>
              <a:rPr lang="en" sz="1600" dirty="0"/>
              <a:t>12.  Produce secondary </a:t>
            </a:r>
            <a:r>
              <a:rPr lang="en" sz="1600"/>
              <a:t>and </a:t>
            </a:r>
            <a:r>
              <a:rPr lang="en" sz="1600" smtClean="0"/>
              <a:t>scatter </a:t>
            </a:r>
            <a:r>
              <a:rPr lang="en" sz="1600" dirty="0"/>
              <a:t>radiation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Basic Components of an x-ray tube: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u="sng" dirty="0">
                <a:solidFill>
                  <a:srgbClr val="003366"/>
                </a:solidFill>
              </a:rPr>
              <a:t>Air evacuated glass </a:t>
            </a:r>
            <a:r>
              <a:rPr lang="en" sz="2400" u="sng" dirty="0" smtClean="0">
                <a:solidFill>
                  <a:srgbClr val="003366"/>
                </a:solidFill>
              </a:rPr>
              <a:t>envelope</a:t>
            </a:r>
            <a:r>
              <a:rPr lang="en" sz="2400" dirty="0" smtClean="0">
                <a:solidFill>
                  <a:srgbClr val="003366"/>
                </a:solidFill>
              </a:rPr>
              <a:t>  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u="sng" dirty="0" smtClean="0">
                <a:solidFill>
                  <a:srgbClr val="003366"/>
                </a:solidFill>
              </a:rPr>
              <a:t>Cathode</a:t>
            </a:r>
            <a:r>
              <a:rPr lang="en" sz="2400" dirty="0" smtClean="0">
                <a:solidFill>
                  <a:srgbClr val="003366"/>
                </a:solidFill>
              </a:rPr>
              <a:t>  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u="sng" dirty="0" smtClean="0">
                <a:solidFill>
                  <a:srgbClr val="003366"/>
                </a:solidFill>
              </a:rPr>
              <a:t>Anode</a:t>
            </a:r>
            <a:r>
              <a:rPr lang="en" sz="2400" dirty="0" smtClean="0">
                <a:solidFill>
                  <a:srgbClr val="003366"/>
                </a:solidFill>
              </a:rPr>
              <a:t>  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u="sng" dirty="0" smtClean="0">
                <a:solidFill>
                  <a:srgbClr val="003366"/>
                </a:solidFill>
              </a:rPr>
              <a:t>Others</a:t>
            </a:r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5 things required for x-ray production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source of electrons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way to accelerate electrons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path free of obstacles for electrons to pass thru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target for electrons to interact with to release energy as x-ray</a:t>
            </a:r>
          </a:p>
          <a:p>
            <a:pPr marL="457200" lvl="0" indent="-3810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tube for vacuum environment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Cathode first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/>
              <a:t>filament is made of tungsten </a:t>
            </a:r>
          </a:p>
          <a:p>
            <a:pPr lvl="0" indent="457200" rtl="0">
              <a:buClr>
                <a:srgbClr val="000000"/>
              </a:buClr>
              <a:buSzPct val="45833"/>
              <a:buNone/>
            </a:pPr>
            <a:endParaRPr lang="en" sz="2400" dirty="0" smtClean="0"/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 smtClean="0"/>
              <a:t>filament is heated to produce electron source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 smtClean="0"/>
              <a:t># </a:t>
            </a:r>
            <a:r>
              <a:rPr lang="en" sz="2400" dirty="0"/>
              <a:t>of electrons </a:t>
            </a:r>
            <a:r>
              <a:rPr lang="en" sz="2400" dirty="0" smtClean="0"/>
              <a:t>released </a:t>
            </a:r>
            <a:r>
              <a:rPr lang="en" sz="2400" dirty="0"/>
              <a:t>dependant on </a:t>
            </a:r>
            <a:r>
              <a:rPr lang="en" sz="2400" dirty="0" smtClean="0"/>
              <a:t>heat</a:t>
            </a:r>
            <a:endParaRPr lang="en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Cathode first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/>
              <a:t>After electrons released from filament they must be accelerated </a:t>
            </a:r>
            <a:endParaRPr lang="en" sz="2400" dirty="0" smtClean="0"/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 smtClean="0"/>
              <a:t>mA </a:t>
            </a:r>
            <a:r>
              <a:rPr lang="en" sz="2400" dirty="0"/>
              <a:t>and KVp are the 2 major settings on the x-ray machine</a:t>
            </a:r>
          </a:p>
          <a:p>
            <a:pPr lvl="0" rtl="0">
              <a:buNone/>
            </a:pPr>
            <a:r>
              <a:rPr lang="en" sz="2400" dirty="0"/>
              <a:t>		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Cathode first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Filament is housed within a focusing cup to direct electrodes across to anode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At the anode:  Turning electrons into x-rays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The statement “x-rays are formed” won’t quite cut it.  Here is a little more on that process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At the anode:  Turning electrons into x-rays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When the electrons from the cathode hit the </a:t>
            </a:r>
            <a:r>
              <a:rPr lang="en" sz="2800" b="1" dirty="0">
                <a:solidFill>
                  <a:srgbClr val="003366"/>
                </a:solidFill>
              </a:rPr>
              <a:t>target </a:t>
            </a:r>
            <a:r>
              <a:rPr lang="en" sz="2800" dirty="0">
                <a:solidFill>
                  <a:srgbClr val="003366"/>
                </a:solidFill>
              </a:rPr>
              <a:t>on the anode the energy from the electrons changing directions is released </a:t>
            </a:r>
            <a:r>
              <a:rPr lang="en" sz="2800" dirty="0" smtClean="0">
                <a:solidFill>
                  <a:srgbClr val="003366"/>
                </a:solidFill>
              </a:rPr>
              <a:t>as </a:t>
            </a:r>
            <a:r>
              <a:rPr lang="en" sz="2800" dirty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In this Lecture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What x-rays are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The components of an x-ray tube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How x-rays are produced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Understand the line focus principle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Understand why an anode rotates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Understand Heel Effect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Understand how x-ray generators work</a:t>
            </a:r>
          </a:p>
          <a:p>
            <a:pPr marL="457200" lvl="0" indent="-419100" rtl="0">
              <a:lnSpc>
                <a:spcPct val="90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Understand what line voltage compensation is and why it is important</a:t>
            </a:r>
          </a:p>
          <a:p>
            <a:endParaRPr lang="en" sz="24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At the anode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/>
              <a:t>target on the anode is usually tungsten </a:t>
            </a:r>
            <a:endParaRPr lang="en" sz="2800" dirty="0" smtClean="0"/>
          </a:p>
          <a:p>
            <a:pPr marL="457200" lvl="0" indent="-4064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 smtClean="0"/>
              <a:t>heat </a:t>
            </a:r>
            <a:r>
              <a:rPr lang="en" sz="2800" dirty="0"/>
              <a:t>dissipation is extremely important</a:t>
            </a:r>
          </a:p>
          <a:p>
            <a:pPr lvl="0" rtl="0">
              <a:buNone/>
            </a:pPr>
            <a:r>
              <a:rPr lang="en" sz="2800" dirty="0"/>
              <a:t>	-copper base draw heat from target</a:t>
            </a:r>
          </a:p>
          <a:p>
            <a:pPr lvl="0">
              <a:buNone/>
            </a:pPr>
            <a:r>
              <a:rPr lang="en" sz="2800" dirty="0"/>
              <a:t>	-oil around glass tube helps also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At the Anode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/>
              <a:t>electrons from cathode have a collision with the target on the anode </a:t>
            </a:r>
            <a:r>
              <a:rPr lang="en" sz="2400" dirty="0" smtClean="0"/>
              <a:t>what is produced and at what percentages???????</a:t>
            </a:r>
            <a:endParaRPr lang="en" sz="2400" dirty="0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how this relates to an x-ray machine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b="1" dirty="0"/>
              <a:t>mA control</a:t>
            </a:r>
            <a:r>
              <a:rPr lang="en" sz="2400" dirty="0"/>
              <a:t> </a:t>
            </a:r>
            <a:r>
              <a:rPr lang="en" sz="2400" dirty="0" smtClean="0"/>
              <a:t>– </a:t>
            </a:r>
          </a:p>
          <a:p>
            <a:pPr lvl="0" rtl="0">
              <a:buNone/>
            </a:pPr>
            <a:r>
              <a:rPr lang="en" sz="2400" b="1" dirty="0" smtClean="0"/>
              <a:t>kVp</a:t>
            </a:r>
            <a:r>
              <a:rPr lang="en" sz="2400" dirty="0" smtClean="0"/>
              <a:t> –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" sz="2400" dirty="0" smtClean="0"/>
              <a:t>	Higher </a:t>
            </a:r>
            <a:r>
              <a:rPr lang="en" sz="2400" dirty="0"/>
              <a:t>kVp = faster travel and greater kinetic </a:t>
            </a:r>
            <a:r>
              <a:rPr lang="en" sz="2400" dirty="0" smtClean="0"/>
              <a:t>	energy.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" sz="2400" dirty="0" smtClean="0"/>
              <a:t>	99</a:t>
            </a:r>
            <a:r>
              <a:rPr lang="en" sz="2400" dirty="0"/>
              <a:t>% of the energy is released as heat and only 1% </a:t>
            </a:r>
            <a:r>
              <a:rPr lang="en" sz="2400" dirty="0" smtClean="0"/>
              <a:t>	as </a:t>
            </a:r>
            <a:r>
              <a:rPr lang="en" sz="2400" dirty="0"/>
              <a:t>x-rays.  </a:t>
            </a:r>
            <a:endParaRPr lang="en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" sz="2400" dirty="0" smtClean="0"/>
              <a:t>	spectrum </a:t>
            </a:r>
            <a:r>
              <a:rPr lang="en" sz="2400" dirty="0"/>
              <a:t>of energies released ranging from </a:t>
            </a:r>
            <a:r>
              <a:rPr lang="en" sz="2400" dirty="0" smtClean="0"/>
              <a:t>0-	chosen </a:t>
            </a:r>
            <a:r>
              <a:rPr lang="en" sz="2400" dirty="0"/>
              <a:t>kVp. </a:t>
            </a:r>
            <a:r>
              <a:rPr lang="en" sz="2400" dirty="0" smtClean="0"/>
              <a:t>most </a:t>
            </a:r>
            <a:r>
              <a:rPr lang="en" sz="2400" dirty="0"/>
              <a:t>of the x-ray beam will be ⅓ of the </a:t>
            </a:r>
            <a:r>
              <a:rPr lang="en" sz="2400" dirty="0" smtClean="0"/>
              <a:t>	peak </a:t>
            </a:r>
            <a:r>
              <a:rPr lang="en" sz="2400" dirty="0"/>
              <a:t>kVp.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2 types of Anodes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Stationary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rotating</a:t>
            </a:r>
          </a:p>
          <a:p>
            <a:endParaRPr lang="en" sz="24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Stationary anode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/>
              <a:t>used in </a:t>
            </a:r>
            <a:r>
              <a:rPr lang="en" sz="2800" dirty="0" smtClean="0"/>
              <a:t>some portable </a:t>
            </a:r>
            <a:r>
              <a:rPr lang="en" sz="2800" dirty="0"/>
              <a:t>units and dental units</a:t>
            </a:r>
          </a:p>
          <a:p>
            <a:pPr marL="457200" lvl="0" indent="-4064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 smtClean="0"/>
              <a:t>if </a:t>
            </a:r>
            <a:r>
              <a:rPr lang="en" sz="2800" dirty="0"/>
              <a:t>they get to hot at the focal point the anode will become pitted</a:t>
            </a:r>
          </a:p>
          <a:p>
            <a:pPr lvl="0" rtl="0">
              <a:buNone/>
            </a:pPr>
            <a:endParaRPr lang="en" sz="2800" dirty="0"/>
          </a:p>
          <a:p>
            <a:pPr marL="457200" lvl="0" indent="-4064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/>
              <a:t>These units have light to warn you and tell you when </a:t>
            </a:r>
            <a:r>
              <a:rPr lang="en" sz="2800" dirty="0" smtClean="0"/>
              <a:t>ready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The Rotating Anode:  The sweet song of an x-ray machine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If you have ever taken an x-ray, you know that you are supposed to push a button half way and wait while something in the machine starts to spin and hum.  </a:t>
            </a:r>
          </a:p>
          <a:p>
            <a:pPr marL="457200" lvl="0" indent="-406400" rtl="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Why rotating?  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200" dirty="0">
                <a:solidFill>
                  <a:schemeClr val="tx1"/>
                </a:solidFill>
              </a:rPr>
              <a:t>The Rotating Anode:  The sweet song of an x-ray machine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If it did not </a:t>
            </a:r>
            <a:r>
              <a:rPr lang="en" sz="2800" dirty="0" smtClean="0">
                <a:solidFill>
                  <a:srgbClr val="003366"/>
                </a:solidFill>
              </a:rPr>
              <a:t>spin </a:t>
            </a:r>
            <a:endParaRPr lang="en" sz="2800" dirty="0">
              <a:solidFill>
                <a:srgbClr val="003366"/>
              </a:solidFill>
            </a:endParaRP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200" dirty="0">
                <a:solidFill>
                  <a:schemeClr val="tx1"/>
                </a:solidFill>
              </a:rPr>
              <a:t>The Rotating Anode:  The sweet song of an x-ray machine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Heat dissipation also has two other effects besides prolonging the life of the anode</a:t>
            </a:r>
          </a:p>
          <a:p>
            <a:pPr lvl="0" indent="457200" rtl="0">
              <a:lnSpc>
                <a:spcPct val="115000"/>
              </a:lnSpc>
              <a:buNone/>
            </a:pPr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Focal spots and the Line Focus Principle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 dirty="0">
                <a:solidFill>
                  <a:srgbClr val="003366"/>
                </a:solidFill>
              </a:rPr>
              <a:t>focal spot</a:t>
            </a:r>
            <a:r>
              <a:rPr lang="en" sz="2400" dirty="0">
                <a:solidFill>
                  <a:srgbClr val="003366"/>
                </a:solidFill>
              </a:rPr>
              <a:t> is where the electrons collide on anode</a:t>
            </a:r>
          </a:p>
          <a:p>
            <a:pPr marL="457200" lvl="0" indent="-3810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rgbClr val="003366"/>
                </a:solidFill>
              </a:rPr>
              <a:t>The size of the focal spot influences the detail of the image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Focal spots and the Line Focus Principle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dirty="0">
                <a:solidFill>
                  <a:srgbClr val="003366"/>
                </a:solidFill>
              </a:rPr>
              <a:t>Fortunately, there are solutions to this </a:t>
            </a:r>
            <a:r>
              <a:rPr lang="en" sz="2400" dirty="0" smtClean="0">
                <a:solidFill>
                  <a:srgbClr val="003366"/>
                </a:solidFill>
              </a:rPr>
              <a:t>heat </a:t>
            </a:r>
            <a:r>
              <a:rPr lang="en" sz="2400" dirty="0">
                <a:solidFill>
                  <a:srgbClr val="003366"/>
                </a:solidFill>
              </a:rPr>
              <a:t>problem</a:t>
            </a:r>
          </a:p>
          <a:p>
            <a:pPr lvl="0" indent="457200" rtl="0">
              <a:lnSpc>
                <a:spcPct val="115000"/>
              </a:lnSpc>
              <a:spcBef>
                <a:spcPts val="500"/>
              </a:spcBef>
              <a:buNone/>
            </a:pPr>
            <a:endParaRPr lang="en" sz="24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dirty="0">
                <a:solidFill>
                  <a:srgbClr val="003366"/>
                </a:solidFill>
              </a:rPr>
              <a:t>Ah, radiation physics!  It is not that bad…..really.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dirty="0" smtClean="0">
                <a:solidFill>
                  <a:srgbClr val="003366"/>
                </a:solidFill>
              </a:rPr>
              <a:t>Think of this as building blocks.  Have to start somewhere</a:t>
            </a:r>
            <a:endParaRPr lang="en" sz="2400" dirty="0">
              <a:solidFill>
                <a:srgbClr val="003366"/>
              </a:solidFill>
            </a:endParaRP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400" dirty="0">
                <a:solidFill>
                  <a:srgbClr val="003366"/>
                </a:solidFill>
              </a:rPr>
              <a:t>Same goes for radiology.  Without learning the physics, you can still take radiographs – but don’t know how to fix one if it comes out crummy.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200" dirty="0">
                <a:solidFill>
                  <a:schemeClr val="tx1"/>
                </a:solidFill>
              </a:rPr>
              <a:t>Line Focus Principle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Line Focus Principle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The anode is angled toward the cathode, this allows </a:t>
            </a:r>
            <a:r>
              <a:rPr lang="en" sz="2400" dirty="0" smtClean="0">
                <a:solidFill>
                  <a:srgbClr val="003366"/>
                </a:solidFill>
              </a:rPr>
              <a:t>us to </a:t>
            </a:r>
            <a:r>
              <a:rPr lang="en" sz="2400" dirty="0">
                <a:solidFill>
                  <a:srgbClr val="003366"/>
                </a:solidFill>
              </a:rPr>
              <a:t>use a larger </a:t>
            </a:r>
            <a:r>
              <a:rPr lang="en" sz="2400" b="1" dirty="0">
                <a:solidFill>
                  <a:srgbClr val="003366"/>
                </a:solidFill>
              </a:rPr>
              <a:t>actual focal spot </a:t>
            </a:r>
            <a:r>
              <a:rPr lang="en" sz="2400" dirty="0" smtClean="0">
                <a:solidFill>
                  <a:srgbClr val="003366"/>
                </a:solidFill>
              </a:rPr>
              <a:t>while </a:t>
            </a:r>
            <a:r>
              <a:rPr lang="en" sz="2400" dirty="0">
                <a:solidFill>
                  <a:srgbClr val="003366"/>
                </a:solidFill>
              </a:rPr>
              <a:t>reducing the size of </a:t>
            </a:r>
            <a:r>
              <a:rPr lang="en" sz="2400" dirty="0" smtClean="0">
                <a:solidFill>
                  <a:srgbClr val="003366"/>
                </a:solidFill>
              </a:rPr>
              <a:t>the </a:t>
            </a:r>
            <a:r>
              <a:rPr lang="en" sz="2400" b="1" dirty="0" smtClean="0">
                <a:solidFill>
                  <a:srgbClr val="003366"/>
                </a:solidFill>
              </a:rPr>
              <a:t>effective </a:t>
            </a:r>
            <a:r>
              <a:rPr lang="en" sz="2400" b="1" dirty="0">
                <a:solidFill>
                  <a:srgbClr val="003366"/>
                </a:solidFill>
              </a:rPr>
              <a:t>focal </a:t>
            </a:r>
            <a:r>
              <a:rPr lang="en" sz="2400" b="1" dirty="0" smtClean="0">
                <a:solidFill>
                  <a:srgbClr val="003366"/>
                </a:solidFill>
              </a:rPr>
              <a:t>spot</a:t>
            </a:r>
            <a:endParaRPr lang="en" sz="2400" dirty="0">
              <a:solidFill>
                <a:srgbClr val="003366"/>
              </a:solidFill>
            </a:endParaRP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Line focus principle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 b="1" dirty="0"/>
              <a:t>Actual focal </a:t>
            </a:r>
            <a:r>
              <a:rPr lang="en" sz="2400" b="1" dirty="0" smtClean="0"/>
              <a:t>spot</a:t>
            </a:r>
            <a:endParaRPr lang="en" sz="2400" dirty="0"/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endParaRPr lang="en" sz="2400" dirty="0"/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 dirty="0"/>
              <a:t>• </a:t>
            </a:r>
            <a:r>
              <a:rPr lang="en" sz="2400" b="1" dirty="0"/>
              <a:t>Effective focal </a:t>
            </a:r>
            <a:r>
              <a:rPr lang="en" sz="2400" b="1" dirty="0" smtClean="0"/>
              <a:t>spot</a:t>
            </a:r>
            <a:endParaRPr lang="en" sz="2400" dirty="0"/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Line Focus Principle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Best described by the angle of the anode</a:t>
            </a:r>
          </a:p>
          <a:p>
            <a:pPr lvl="1"/>
            <a:r>
              <a:rPr lang="en-US" dirty="0" smtClean="0"/>
              <a:t>The smaller the angle of the anode the smaller the effective focal spot</a:t>
            </a:r>
          </a:p>
          <a:p>
            <a:pPr lvl="1"/>
            <a:r>
              <a:rPr lang="en-US" dirty="0" smtClean="0"/>
              <a:t>12 degree target angle most common because it is the minimum a 14 x 17 cassette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8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3200" dirty="0">
                <a:solidFill>
                  <a:schemeClr val="tx1"/>
                </a:solidFill>
              </a:rPr>
              <a:t>Focal spots and the line Focus Principle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SOOOOO the definition of the line focus principle is that the angling of the anode results in the effective focal spot being smaller than the actual focal spot. 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 smtClean="0">
                <a:solidFill>
                  <a:srgbClr val="003366"/>
                </a:solidFill>
              </a:rPr>
              <a:t>There </a:t>
            </a:r>
            <a:r>
              <a:rPr lang="en" sz="2800" dirty="0">
                <a:solidFill>
                  <a:srgbClr val="003366"/>
                </a:solidFill>
              </a:rPr>
              <a:t>is one drawback…..the heel effect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The Heel Effect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The heel effect is due to a portion of the x-ray beam being absorbed by the anode.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The Heel Effect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dirty="0">
                <a:solidFill>
                  <a:srgbClr val="003366"/>
                </a:solidFill>
              </a:rPr>
              <a:t>******Some news you can use. </a:t>
            </a:r>
            <a:endParaRPr lang="en" sz="2800" dirty="0" smtClean="0">
              <a:solidFill>
                <a:srgbClr val="003366"/>
              </a:solidFill>
            </a:endParaRPr>
          </a:p>
          <a:p>
            <a:pPr lvl="0" rtl="0">
              <a:lnSpc>
                <a:spcPct val="115000"/>
              </a:lnSpc>
              <a:spcBef>
                <a:spcPts val="700"/>
              </a:spcBef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dirty="0" smtClean="0">
                <a:solidFill>
                  <a:srgbClr val="003366"/>
                </a:solidFill>
              </a:rPr>
              <a:t>Cathode </a:t>
            </a:r>
            <a:r>
              <a:rPr lang="en" sz="2800" dirty="0">
                <a:solidFill>
                  <a:srgbClr val="003366"/>
                </a:solidFill>
              </a:rPr>
              <a:t>and anode sides of tube housing are labeled near electrical cable attachment.</a:t>
            </a:r>
          </a:p>
          <a:p>
            <a:endParaRPr lang="en" sz="2800" dirty="0">
              <a:solidFill>
                <a:srgbClr val="003366"/>
              </a:solidFill>
            </a:endParaRPr>
          </a:p>
          <a:p>
            <a:endParaRPr lang="en" sz="2800" dirty="0">
              <a:solidFill>
                <a:srgbClr val="003366"/>
              </a:solidFill>
            </a:endParaRP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The device that supplies electric power to the x-ray tube.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Starts with a source of electrical energy (DUH!)</a:t>
            </a:r>
          </a:p>
          <a:p>
            <a:pPr lvl="0" indent="457200" rtl="0">
              <a:lnSpc>
                <a:spcPct val="115000"/>
              </a:lnSpc>
              <a:buNone/>
            </a:pPr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An x-ray tube cannot use simple alternating current</a:t>
            </a:r>
          </a:p>
          <a:p>
            <a:pPr marL="457200" lvl="0" indent="-381000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An alternating current looks like a sine wave.  It goes up and it goes down.  First positive, then negative.</a:t>
            </a:r>
          </a:p>
          <a:p>
            <a:pPr marL="457200" lvl="0" indent="-381000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If this wave is applied to an x-ray tube electrons would first go toward the anode, then reverse and go toward the cathode.</a:t>
            </a:r>
          </a:p>
          <a:p>
            <a:pPr marL="457200" lvl="0" indent="-381000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This would only happen one time because the cathode would be destroyed.</a:t>
            </a:r>
          </a:p>
          <a:p>
            <a:pPr marL="457200" lvl="0" indent="-381000" rtl="0">
              <a:lnSpc>
                <a:spcPct val="90000"/>
              </a:lnSpc>
              <a:spcBef>
                <a:spcPts val="5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>
                <a:solidFill>
                  <a:srgbClr val="003366"/>
                </a:solidFill>
              </a:rPr>
              <a:t>To keep electrons going in one direction, the generator must first convert the </a:t>
            </a:r>
            <a:r>
              <a:rPr lang="en" sz="2400" b="1">
                <a:solidFill>
                  <a:srgbClr val="003366"/>
                </a:solidFill>
              </a:rPr>
              <a:t>alternating current</a:t>
            </a:r>
            <a:r>
              <a:rPr lang="en" sz="2400">
                <a:solidFill>
                  <a:srgbClr val="003366"/>
                </a:solidFill>
              </a:rPr>
              <a:t> into </a:t>
            </a:r>
            <a:r>
              <a:rPr lang="en" sz="2400" b="1">
                <a:solidFill>
                  <a:srgbClr val="003366"/>
                </a:solidFill>
              </a:rPr>
              <a:t>direct current</a:t>
            </a:r>
            <a:r>
              <a:rPr lang="en" sz="2400">
                <a:solidFill>
                  <a:srgbClr val="003366"/>
                </a:solidFill>
              </a:rPr>
              <a:t>.  A </a:t>
            </a:r>
            <a:r>
              <a:rPr lang="en" sz="2400" b="1">
                <a:solidFill>
                  <a:srgbClr val="003366"/>
                </a:solidFill>
              </a:rPr>
              <a:t>rectifier</a:t>
            </a:r>
            <a:r>
              <a:rPr lang="en" sz="2400">
                <a:solidFill>
                  <a:srgbClr val="003366"/>
                </a:solidFill>
              </a:rPr>
              <a:t> performs this function.</a:t>
            </a:r>
          </a:p>
          <a:p>
            <a:endParaRPr lang="en" sz="24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A Rectifier is a device that </a:t>
            </a:r>
            <a:r>
              <a:rPr lang="en" sz="2800" dirty="0" smtClean="0">
                <a:solidFill>
                  <a:srgbClr val="003366"/>
                </a:solidFill>
              </a:rPr>
              <a:t>allows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endParaRPr lang="en" sz="2800" dirty="0">
              <a:solidFill>
                <a:srgbClr val="003366"/>
              </a:solidFill>
            </a:endParaRP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There are </a:t>
            </a:r>
            <a:r>
              <a:rPr lang="en" sz="2800" dirty="0" smtClean="0">
                <a:solidFill>
                  <a:srgbClr val="003366"/>
                </a:solidFill>
              </a:rPr>
              <a:t>three </a:t>
            </a:r>
            <a:r>
              <a:rPr lang="en" sz="2800" dirty="0">
                <a:solidFill>
                  <a:srgbClr val="003366"/>
                </a:solidFill>
              </a:rPr>
              <a:t>ways to rectify alternating current and make it flow in only one direction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90000"/>
              </a:lnSpc>
              <a:spcBef>
                <a:spcPts val="700"/>
              </a:spcBef>
              <a:buClr>
                <a:srgbClr val="003366"/>
              </a:buClr>
              <a:buSzPct val="100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Half wave rectification</a:t>
            </a:r>
          </a:p>
          <a:p>
            <a:pPr lvl="0" indent="457200" rtl="0">
              <a:lnSpc>
                <a:spcPct val="90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The negative part of the sine wave is </a:t>
            </a:r>
            <a:r>
              <a:rPr lang="en" sz="2400" u="sng" dirty="0">
                <a:solidFill>
                  <a:srgbClr val="003366"/>
                </a:solidFill>
              </a:rPr>
              <a:t>simply </a:t>
            </a:r>
            <a:r>
              <a:rPr lang="en" sz="2400" u="sng" dirty="0" smtClean="0">
                <a:solidFill>
                  <a:srgbClr val="003366"/>
                </a:solidFill>
              </a:rPr>
              <a:t>chopped off</a:t>
            </a:r>
            <a:r>
              <a:rPr lang="en" sz="2400" u="sng" dirty="0">
                <a:solidFill>
                  <a:srgbClr val="003366"/>
                </a:solidFill>
              </a:rPr>
              <a:t>.</a:t>
            </a:r>
            <a:r>
              <a:rPr lang="en" sz="2400" dirty="0">
                <a:solidFill>
                  <a:srgbClr val="003366"/>
                </a:solidFill>
              </a:rPr>
              <a:t>  A generator that produces this type of waveform </a:t>
            </a:r>
            <a:r>
              <a:rPr lang="en" sz="2400" dirty="0" smtClean="0">
                <a:solidFill>
                  <a:srgbClr val="003366"/>
                </a:solidFill>
              </a:rPr>
              <a:t>is called </a:t>
            </a:r>
            <a:r>
              <a:rPr lang="en" sz="2400" dirty="0">
                <a:solidFill>
                  <a:srgbClr val="003366"/>
                </a:solidFill>
              </a:rPr>
              <a:t>a </a:t>
            </a:r>
            <a:r>
              <a:rPr lang="en" sz="2400" b="1" dirty="0">
                <a:solidFill>
                  <a:srgbClr val="003366"/>
                </a:solidFill>
              </a:rPr>
              <a:t>single phase, half wave rectified generator</a:t>
            </a:r>
            <a:r>
              <a:rPr lang="en" sz="2400" b="1" dirty="0" smtClean="0">
                <a:solidFill>
                  <a:srgbClr val="003366"/>
                </a:solidFill>
              </a:rPr>
              <a:t>.</a:t>
            </a:r>
            <a:endParaRPr lang="en" sz="2400" b="1" dirty="0">
              <a:solidFill>
                <a:srgbClr val="003366"/>
              </a:solidFill>
            </a:endParaRPr>
          </a:p>
          <a:p>
            <a:pPr lvl="0" indent="457200" rtl="0">
              <a:lnSpc>
                <a:spcPct val="90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This type of generator produces 60 pulses of x-rays </a:t>
            </a:r>
            <a:r>
              <a:rPr lang="en" sz="2400" dirty="0" smtClean="0">
                <a:solidFill>
                  <a:srgbClr val="003366"/>
                </a:solidFill>
              </a:rPr>
              <a:t>a second</a:t>
            </a:r>
            <a:endParaRPr lang="en" sz="2400" dirty="0">
              <a:solidFill>
                <a:srgbClr val="003366"/>
              </a:solidFill>
            </a:endParaRPr>
          </a:p>
          <a:p>
            <a:pPr lvl="0" indent="457200" rtl="0">
              <a:lnSpc>
                <a:spcPct val="90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X-rays are produced in spurts, like taking a picture </a:t>
            </a:r>
            <a:r>
              <a:rPr lang="en" sz="2400" dirty="0" smtClean="0">
                <a:solidFill>
                  <a:srgbClr val="003366"/>
                </a:solidFill>
              </a:rPr>
              <a:t>with a </a:t>
            </a:r>
            <a:r>
              <a:rPr lang="en" sz="2400" dirty="0">
                <a:solidFill>
                  <a:srgbClr val="003366"/>
                </a:solidFill>
              </a:rPr>
              <a:t>strobe light.  It works but is inefficient.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X-rays:  The core of radiology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Definition:  x-rays are a form of electromagnetic radiation traveling through space as a combination of electric and magnetic fields.  Radio waves, television waves, microwaves, and light are other forms of electromagnetic radiation.  X-rays have a shorter wavelength and higher frequency than visible light.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Full wave rectification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The negative part of the sine wave is </a:t>
            </a:r>
            <a:r>
              <a:rPr lang="en" sz="2400" dirty="0" smtClean="0">
                <a:solidFill>
                  <a:srgbClr val="003366"/>
                </a:solidFill>
              </a:rPr>
              <a:t>inverted.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 smtClean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A generator that produces this waveform is called a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2400" dirty="0">
                <a:solidFill>
                  <a:srgbClr val="003366"/>
                </a:solidFill>
              </a:rPr>
              <a:t> </a:t>
            </a:r>
            <a:r>
              <a:rPr lang="en" sz="2400" b="1" dirty="0">
                <a:solidFill>
                  <a:srgbClr val="003366"/>
                </a:solidFill>
              </a:rPr>
              <a:t>single phase, full wave rectified generator</a:t>
            </a:r>
            <a:r>
              <a:rPr lang="en" sz="2400" dirty="0">
                <a:solidFill>
                  <a:srgbClr val="003366"/>
                </a:solidFill>
              </a:rPr>
              <a:t>. 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It produces 120 pulses of x-rays each second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So now we have rectified the current into a form of direct current that can produce x-rays during a whole cycle, but still in a cyclical manner.  There are peaks and valleys in the waveform</a:t>
            </a:r>
          </a:p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There is something better – a method that will produce x-rays at a near constant level (that is our goal by the way, to produce x-rays as constantly as possible)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rgbClr val="003366"/>
              </a:buClr>
              <a:buSzPct val="100000"/>
              <a:buFont typeface="Arial"/>
              <a:buChar char="●"/>
            </a:pPr>
            <a:r>
              <a:rPr lang="en" sz="2800" b="1" dirty="0">
                <a:solidFill>
                  <a:srgbClr val="003366"/>
                </a:solidFill>
              </a:rPr>
              <a:t>Three phase, full wave rectified generator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A generator takes three separate lines of current, </a:t>
            </a:r>
            <a:r>
              <a:rPr lang="en" sz="2400" dirty="0" smtClean="0">
                <a:solidFill>
                  <a:srgbClr val="003366"/>
                </a:solidFill>
              </a:rPr>
              <a:t>	that </a:t>
            </a:r>
            <a:r>
              <a:rPr lang="en" sz="2400" dirty="0">
                <a:solidFill>
                  <a:srgbClr val="003366"/>
                </a:solidFill>
              </a:rPr>
              <a:t>are out of phase, performs a full wave </a:t>
            </a:r>
            <a:r>
              <a:rPr lang="en" sz="2400" dirty="0" smtClean="0">
                <a:solidFill>
                  <a:srgbClr val="003366"/>
                </a:solidFill>
              </a:rPr>
              <a:t>	rectification</a:t>
            </a:r>
            <a:r>
              <a:rPr lang="en" sz="2400" dirty="0">
                <a:solidFill>
                  <a:srgbClr val="003366"/>
                </a:solidFill>
              </a:rPr>
              <a:t>, </a:t>
            </a:r>
            <a:r>
              <a:rPr lang="en" sz="2400" dirty="0" smtClean="0">
                <a:solidFill>
                  <a:srgbClr val="003366"/>
                </a:solidFill>
              </a:rPr>
              <a:t>and superimposes </a:t>
            </a:r>
            <a:r>
              <a:rPr lang="en" sz="2400" dirty="0">
                <a:solidFill>
                  <a:srgbClr val="003366"/>
                </a:solidFill>
              </a:rPr>
              <a:t>them.</a:t>
            </a:r>
          </a:p>
          <a:p>
            <a:pPr lvl="0" indent="457200" rtl="0">
              <a:lnSpc>
                <a:spcPct val="115000"/>
              </a:lnSpc>
              <a:buClr>
                <a:srgbClr val="000000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Tough to describe, so look at the diagram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This wave is still pulsatile, but more uniform from peak to valley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These are expensive units to purchase, and wiring is also expensive</a:t>
            </a:r>
          </a:p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Uncommon in veterinary offices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>
                <a:solidFill>
                  <a:schemeClr val="tx1"/>
                </a:solidFill>
              </a:rPr>
              <a:t>X-Ray Generators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One last Generator, I promise!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The </a:t>
            </a:r>
            <a:r>
              <a:rPr lang="en" sz="2800" b="1" dirty="0">
                <a:solidFill>
                  <a:srgbClr val="003366"/>
                </a:solidFill>
              </a:rPr>
              <a:t>high frequency generator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Still do the rectifying, but convert the 60HZ current to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2400" dirty="0">
                <a:solidFill>
                  <a:srgbClr val="003366"/>
                </a:solidFill>
              </a:rPr>
              <a:t> produce a whopping 100kHZ output.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>
                <a:solidFill>
                  <a:srgbClr val="003366"/>
                </a:solidFill>
              </a:rPr>
              <a:t>–</a:t>
            </a:r>
            <a:r>
              <a:rPr lang="en" sz="2400" dirty="0">
                <a:solidFill>
                  <a:srgbClr val="003366"/>
                </a:solidFill>
              </a:rPr>
              <a:t>Just know that a high frequency generator </a:t>
            </a:r>
            <a:r>
              <a:rPr lang="en" sz="2400">
                <a:solidFill>
                  <a:srgbClr val="003366"/>
                </a:solidFill>
              </a:rPr>
              <a:t>can </a:t>
            </a:r>
            <a:r>
              <a:rPr lang="en" sz="2400" smtClean="0">
                <a:solidFill>
                  <a:srgbClr val="003366"/>
                </a:solidFill>
              </a:rPr>
              <a:t>	produce a </a:t>
            </a:r>
            <a:r>
              <a:rPr lang="en" sz="2400">
                <a:solidFill>
                  <a:srgbClr val="003366"/>
                </a:solidFill>
              </a:rPr>
              <a:t>near constant beam of x-rays.</a:t>
            </a:r>
          </a:p>
          <a:p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chemeClr val="lt2"/>
                </a:solidFill>
              </a:rPr>
              <a:t>Quick Review</a:t>
            </a:r>
          </a:p>
        </p:txBody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We want a constant beam of x-rays so we do a bunch of stuff like rectifying the wave, using a three phase current, or increasing the frequency of the output.</a:t>
            </a:r>
          </a:p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What happens if the current coming in from the wall is not constant?  You can have the best generator in the world but it can’t do a thing with unstable current coming into the generator.  Garbage in, garbage out.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chemeClr val="lt2"/>
                </a:solidFill>
              </a:rPr>
              <a:t>Line Voltage Compensation</a:t>
            </a:r>
          </a:p>
        </p:txBody>
      </p:sp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The solution!</a:t>
            </a:r>
          </a:p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A line voltage compensator adjusts the incoming line </a:t>
            </a:r>
            <a:r>
              <a:rPr lang="en" sz="2800">
                <a:solidFill>
                  <a:srgbClr val="003366"/>
                </a:solidFill>
              </a:rPr>
              <a:t>voltage </a:t>
            </a:r>
            <a:endParaRPr lang="en" sz="2800" smtClean="0">
              <a:solidFill>
                <a:srgbClr val="003366"/>
              </a:solidFill>
            </a:endParaRPr>
          </a:p>
          <a:p>
            <a:pPr marL="457200" lvl="0" indent="-419100" rtl="0">
              <a:lnSpc>
                <a:spcPct val="90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smtClean="0">
                <a:solidFill>
                  <a:srgbClr val="003366"/>
                </a:solidFill>
              </a:rPr>
              <a:t>Some </a:t>
            </a:r>
            <a:r>
              <a:rPr lang="en" sz="2800" dirty="0">
                <a:solidFill>
                  <a:srgbClr val="003366"/>
                </a:solidFill>
              </a:rPr>
              <a:t>machines do it automatically, but some (portable units) require it manually.  Don’t forget to do it, you will get a crummy underexposed film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>
                <a:solidFill>
                  <a:schemeClr val="lt2"/>
                </a:solidFill>
              </a:rPr>
              <a:t>Care of the machine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Do not drop or hit the x-ray tube.  It is fragile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Don’t leave your x-ray machine on continuously.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Don’t hold down the rotor button prior to making a radiograph any longer than you have to – the filament is heating during this time and it will shorten its lifespan.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125000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Don’t make too many high KV/MA exposures too rapidly in succession. This overheats the tube.</a:t>
            </a:r>
          </a:p>
          <a:p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 dirty="0"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X-rays have a number of useful physical characteristics that allow us to utilize them for our benefit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can penetrate matter</a:t>
            </a:r>
          </a:p>
          <a:p>
            <a:pPr lvl="0" indent="457200" rtl="0">
              <a:lnSpc>
                <a:spcPct val="115000"/>
              </a:lnSpc>
              <a:buNone/>
            </a:pPr>
            <a:r>
              <a:rPr lang="en" sz="1800" dirty="0" smtClean="0">
                <a:solidFill>
                  <a:srgbClr val="003366"/>
                </a:solidFill>
              </a:rPr>
              <a:t>–</a:t>
            </a:r>
            <a:endParaRPr lang="en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X-rays also interact with matter, which causes biological alterations (ionization) at the molecular level.  This of course is not always beneficial as x-rays can be damaging.</a:t>
            </a:r>
          </a:p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More on this later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 dirty="0">
                <a:solidFill>
                  <a:srgbClr val="003366"/>
                </a:solidFill>
              </a:rPr>
              <a:t>X-rays cause certain materials to </a:t>
            </a:r>
            <a:r>
              <a:rPr lang="en" sz="2800" dirty="0" smtClean="0">
                <a:solidFill>
                  <a:srgbClr val="003366"/>
                </a:solidFill>
              </a:rPr>
              <a:t>fluoresce</a:t>
            </a:r>
            <a:endParaRPr lang="en" sz="2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700"/>
              </a:spcBef>
              <a:buClr>
                <a:schemeClr val="dk2"/>
              </a:buClr>
              <a:buSzPct val="107142"/>
              <a:buFont typeface="Arial"/>
              <a:buChar char="●"/>
            </a:pPr>
            <a:r>
              <a:rPr lang="en" sz="2800">
                <a:solidFill>
                  <a:srgbClr val="003366"/>
                </a:solidFill>
              </a:rPr>
              <a:t>When interacting with matter, x-rays follow many of the same physical principles as light</a:t>
            </a:r>
          </a:p>
          <a:p>
            <a:endParaRPr lang="en" sz="280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72E1A0-5402-45D6-9FB1-718F3DBCB1AC}"/>
</file>

<file path=customXml/itemProps2.xml><?xml version="1.0" encoding="utf-8"?>
<ds:datastoreItem xmlns:ds="http://schemas.openxmlformats.org/officeDocument/2006/customXml" ds:itemID="{8D09F87E-4D26-4200-A0B8-DB70F180346E}"/>
</file>

<file path=customXml/itemProps3.xml><?xml version="1.0" encoding="utf-8"?>
<ds:datastoreItem xmlns:ds="http://schemas.openxmlformats.org/officeDocument/2006/customXml" ds:itemID="{24AAA1BF-9CF8-4F30-8AAE-A9C410A8095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</TotalTime>
  <Words>1600</Words>
  <Application>Microsoft Office PowerPoint</Application>
  <PresentationFormat>On-screen Show (4:3)</PresentationFormat>
  <Paragraphs>178</Paragraphs>
  <Slides>47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The Production of X-Rays</vt:lpstr>
      <vt:lpstr>In this Lecture</vt:lpstr>
      <vt:lpstr>PowerPoint Presentation</vt:lpstr>
      <vt:lpstr>X-rays:  The core of radiology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Such as…….(deep breath)</vt:lpstr>
      <vt:lpstr>PowerPoint Presentation</vt:lpstr>
      <vt:lpstr>Roentgen’s 12 laws of x-rays</vt:lpstr>
      <vt:lpstr>Basic Components of an x-ray tube:</vt:lpstr>
      <vt:lpstr>5 things required for x-ray production</vt:lpstr>
      <vt:lpstr>Cathode first</vt:lpstr>
      <vt:lpstr>Cathode first</vt:lpstr>
      <vt:lpstr>Cathode first</vt:lpstr>
      <vt:lpstr>At the anode:  Turning electrons into x-rays</vt:lpstr>
      <vt:lpstr>At the anode:  Turning electrons into x-rays</vt:lpstr>
      <vt:lpstr>At the anode</vt:lpstr>
      <vt:lpstr>At the Anode</vt:lpstr>
      <vt:lpstr>how this relates to an x-ray machine</vt:lpstr>
      <vt:lpstr>2 types of Anodes</vt:lpstr>
      <vt:lpstr>Stationary anode</vt:lpstr>
      <vt:lpstr>The Rotating Anode:  The sweet song of an x-ray machine</vt:lpstr>
      <vt:lpstr>The Rotating Anode:  The sweet song of an x-ray machine</vt:lpstr>
      <vt:lpstr>The Rotating Anode:  The sweet song of an x-ray machine</vt:lpstr>
      <vt:lpstr>Focal spots and the Line Focus Principle</vt:lpstr>
      <vt:lpstr>Focal spots and the Line Focus Principle</vt:lpstr>
      <vt:lpstr>Line Focus Principle</vt:lpstr>
      <vt:lpstr>Line focus principle</vt:lpstr>
      <vt:lpstr>Line Focus Principle</vt:lpstr>
      <vt:lpstr>Focal spots and the line Focus Principle</vt:lpstr>
      <vt:lpstr>The Heel Effect</vt:lpstr>
      <vt:lpstr>The Heel Effect</vt:lpstr>
      <vt:lpstr>X-Ray Generators</vt:lpstr>
      <vt:lpstr>X-Ray Generators</vt:lpstr>
      <vt:lpstr>X-Ray Generators</vt:lpstr>
      <vt:lpstr>X-Ray Generators</vt:lpstr>
      <vt:lpstr>X-Ray Generators</vt:lpstr>
      <vt:lpstr>X-Ray Generators</vt:lpstr>
      <vt:lpstr>X-Ray Generators</vt:lpstr>
      <vt:lpstr>X-Ray Generators</vt:lpstr>
      <vt:lpstr>X-Ray Generators</vt:lpstr>
      <vt:lpstr>Quick Review</vt:lpstr>
      <vt:lpstr>Line Voltage Compensation</vt:lpstr>
      <vt:lpstr>Care of the machine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Production of X-Rays</dc:title>
  <dc:creator>acranedvm</dc:creator>
  <cp:lastModifiedBy>Owner</cp:lastModifiedBy>
  <cp:revision>48</cp:revision>
  <dcterms:modified xsi:type="dcterms:W3CDTF">2018-09-06T14:45:56Z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